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 showSpecialPlsOnTitleSld="0" firstSlideNum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2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5" name="Shape 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SzPct val="100000"/>
              <a:defRPr sz="3000"/>
            </a:lvl1pPr>
            <a:lvl2pPr>
              <a:spcBef>
                <a:spcPts val="480"/>
              </a:spcBef>
              <a:buSzPct val="100000"/>
              <a:defRPr sz="2400"/>
            </a:lvl2pPr>
            <a:lvl3pPr>
              <a:spcBef>
                <a:spcPts val="480"/>
              </a:spcBef>
              <a:buSzPct val="100000"/>
              <a:defRPr sz="2400"/>
            </a:lvl3pPr>
            <a:lvl4pPr>
              <a:spcBef>
                <a:spcPts val="360"/>
              </a:spcBef>
              <a:buSzPct val="100000"/>
              <a:defRPr sz="1800"/>
            </a:lvl4pPr>
            <a:lvl5pPr>
              <a:spcBef>
                <a:spcPts val="360"/>
              </a:spcBef>
              <a:buSzPct val="100000"/>
              <a:defRPr sz="1800"/>
            </a:lvl5pPr>
            <a:lvl6pPr>
              <a:spcBef>
                <a:spcPts val="360"/>
              </a:spcBef>
              <a:buSzPct val="100000"/>
              <a:defRPr sz="1800"/>
            </a:lvl6pPr>
            <a:lvl7pPr>
              <a:spcBef>
                <a:spcPts val="360"/>
              </a:spcBef>
              <a:buSzPct val="100000"/>
              <a:defRPr sz="1800"/>
            </a:lvl7pPr>
            <a:lvl8pPr>
              <a:spcBef>
                <a:spcPts val="360"/>
              </a:spcBef>
              <a:buSzPct val="100000"/>
              <a:defRPr sz="1800"/>
            </a:lvl8pPr>
            <a:lvl9pPr>
              <a:spcBef>
                <a:spcPts val="360"/>
              </a:spcBef>
              <a:buSzPct val="100000"/>
              <a:defRPr sz="18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1583342" x="685800"/>
            <a:ext cy="1159856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Notes: Three Uses of the Ablative</a:t>
            </a:r>
          </a:p>
        </p:txBody>
      </p:sp>
      <p:sp>
        <p:nvSpPr>
          <p:cNvPr id="24" name="Shape 24"/>
          <p:cNvSpPr txBox="1"/>
          <p:nvPr/>
        </p:nvSpPr>
        <p:spPr>
          <a:xfrm>
            <a:off y="2835650" x="1655850"/>
            <a:ext cy="1531799" cx="6530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Just a note (no need to write this): </a:t>
            </a:r>
            <a:r>
              <a:rPr lang="en" i="1"/>
              <a:t>These are already familiar to you, and may even seem like common sense, but </a:t>
            </a:r>
            <a:r>
              <a:rPr u="sng" lang="en" i="1"/>
              <a:t>these are the </a:t>
            </a:r>
            <a:r>
              <a:rPr u="sng" lang="en" i="1">
                <a:solidFill>
                  <a:srgbClr val="FF0000"/>
                </a:solidFill>
              </a:rPr>
              <a:t>linguistic terms</a:t>
            </a:r>
            <a:r>
              <a:rPr u="sng" lang="en" i="1"/>
              <a:t> for three of the most common uses</a:t>
            </a:r>
            <a:r>
              <a:rPr lang="en" i="1"/>
              <a:t> of this case.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Ablative Use #1.) </a:t>
            </a:r>
            <a:r>
              <a:rPr lang="en" i="1"/>
              <a:t>Separation from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921075" x="155075"/>
            <a:ext cy="4004700" cx="8988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The ablative can express </a:t>
            </a:r>
            <a:r>
              <a:rPr lang="en" i="1">
                <a:solidFill>
                  <a:srgbClr val="0000FF"/>
                </a:solidFill>
              </a:rPr>
              <a:t>separation from</a:t>
            </a:r>
            <a:r>
              <a:rPr lang="en"/>
              <a:t> a place or a thing, usually with a preposition, </a:t>
            </a:r>
            <a:r>
              <a:rPr lang="en">
                <a:solidFill>
                  <a:srgbClr val="FF0000"/>
                </a:solidFill>
              </a:rPr>
              <a:t>but not always</a:t>
            </a:r>
            <a:r>
              <a:rPr lang="en"/>
              <a:t>.</a:t>
            </a:r>
          </a:p>
          <a:p>
            <a:pPr rtl="0">
              <a:spcBef>
                <a:spcPts val="0"/>
              </a:spcBef>
              <a:buNone/>
            </a:pPr>
            <a:r>
              <a:rPr u="sng" lang="en"/>
              <a:t>Ex: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	de monte descendit       - s/he came down _____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	ab urbe ambulant           - they are walking _____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	forô longe aberat            - s/he was a long way __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#2.) </a:t>
            </a:r>
            <a:r>
              <a:rPr lang="en" i="1"/>
              <a:t>Place where</a:t>
            </a:r>
          </a:p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1200150" x="457200"/>
            <a:ext cy="3725699" cx="86868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Ablative can express </a:t>
            </a:r>
            <a:r>
              <a:rPr lang="en" i="1">
                <a:solidFill>
                  <a:srgbClr val="0000FF"/>
                </a:solidFill>
              </a:rPr>
              <a:t>place where</a:t>
            </a:r>
            <a:r>
              <a:rPr lang="en"/>
              <a:t>, usually with a preposition.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sub arborê dormiebat		  	- she was sleeping ___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in viâ currimus					- we run ___________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terrâ marîque pugnaverunt	- they fought ________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#3.) </a:t>
            </a:r>
            <a:r>
              <a:rPr lang="en" i="1"/>
              <a:t>time when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Ablative is used to express </a:t>
            </a:r>
            <a:r>
              <a:rPr lang="en" i="1">
                <a:solidFill>
                  <a:srgbClr val="0000FF"/>
                </a:solidFill>
              </a:rPr>
              <a:t>time when</a:t>
            </a:r>
            <a:r>
              <a:rPr lang="en">
                <a:solidFill>
                  <a:srgbClr val="0000FF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or </a:t>
            </a:r>
            <a:r>
              <a:rPr lang="en" i="1">
                <a:solidFill>
                  <a:srgbClr val="0000FF"/>
                </a:solidFill>
              </a:rPr>
              <a:t>within which</a:t>
            </a:r>
            <a:r>
              <a:rPr lang="en">
                <a:solidFill>
                  <a:srgbClr val="0000FF"/>
                </a:solidFill>
              </a:rPr>
              <a:t>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	tribus diebus rediit 		- he returned _______</a:t>
            </a:r>
          </a:p>
          <a:p>
            <a:pPr rtl="0" lv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	quintô diê advenisti	- you arrived ________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-94146" x="38475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You practice: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610600" x="206975"/>
            <a:ext cy="4315200" cx="8807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Classify these ablatives as either: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1. separation from  2. place where  3. time when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ê silvâ 								domô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primâ lucê 					multîs post annîs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Româ                 challenge:  loca vacua hominibus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terrâ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HW due Tomorrow	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p. 128.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exercise 22.3 - translate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